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7"/>
  </p:notesMasterIdLst>
  <p:handoutMasterIdLst>
    <p:handoutMasterId r:id="rId28"/>
  </p:handoutMasterIdLst>
  <p:sldIdLst>
    <p:sldId id="274" r:id="rId2"/>
    <p:sldId id="276" r:id="rId3"/>
    <p:sldId id="610" r:id="rId4"/>
    <p:sldId id="587" r:id="rId5"/>
    <p:sldId id="664" r:id="rId6"/>
    <p:sldId id="635" r:id="rId7"/>
    <p:sldId id="686" r:id="rId8"/>
    <p:sldId id="687" r:id="rId9"/>
    <p:sldId id="701" r:id="rId10"/>
    <p:sldId id="688" r:id="rId11"/>
    <p:sldId id="700" r:id="rId12"/>
    <p:sldId id="689" r:id="rId13"/>
    <p:sldId id="690" r:id="rId14"/>
    <p:sldId id="691" r:id="rId15"/>
    <p:sldId id="692" r:id="rId16"/>
    <p:sldId id="693" r:id="rId17"/>
    <p:sldId id="694" r:id="rId18"/>
    <p:sldId id="695" r:id="rId19"/>
    <p:sldId id="696" r:id="rId20"/>
    <p:sldId id="697" r:id="rId21"/>
    <p:sldId id="698" r:id="rId22"/>
    <p:sldId id="699" r:id="rId23"/>
    <p:sldId id="586" r:id="rId24"/>
    <p:sldId id="528" r:id="rId25"/>
    <p:sldId id="40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Какво е разширение" id="{B9F6E15E-4845-4AE3-8AD1-1800D8DFA388}">
          <p14:sldIdLst>
            <p14:sldId id="610"/>
            <p14:sldId id="587"/>
          </p14:sldIdLst>
        </p14:section>
        <p14:section name="Добавяне на разширения" id="{BDD1AE39-3CC6-4543-88C2-EEC2CB56FB68}">
          <p14:sldIdLst>
            <p14:sldId id="664"/>
            <p14:sldId id="635"/>
            <p14:sldId id="686"/>
            <p14:sldId id="687"/>
          </p14:sldIdLst>
        </p14:section>
        <p14:section name="Чертаене на фигури" id="{F4B76974-747A-4BF1-9DB1-EB905D76B652}">
          <p14:sldIdLst>
            <p14:sldId id="701"/>
            <p14:sldId id="688"/>
            <p14:sldId id="700"/>
            <p14:sldId id="689"/>
            <p14:sldId id="690"/>
          </p14:sldIdLst>
        </p14:section>
        <p14:section name="Променливи" id="{2B04FC78-07A9-48C6-BE6F-AADD9E137A9B}">
          <p14:sldIdLst>
            <p14:sldId id="691"/>
            <p14:sldId id="692"/>
            <p14:sldId id="693"/>
            <p14:sldId id="694"/>
            <p14:sldId id="695"/>
          </p14:sldIdLst>
        </p14:section>
        <p14:section name="Използване на променлива" id="{2150ED75-4B92-498B-9891-528120BE32EE}">
          <p14:sldIdLst>
            <p14:sldId id="696"/>
            <p14:sldId id="697"/>
            <p14:sldId id="698"/>
            <p14:sldId id="699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1D5DD"/>
    <a:srgbClr val="234465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67" autoAdjust="0"/>
    <p:restoredTop sz="94609" autoAdjust="0"/>
  </p:normalViewPr>
  <p:slideViewPr>
    <p:cSldViewPr snapToGrid="0" showGuides="1">
      <p:cViewPr>
        <p:scale>
          <a:sx n="75" d="100"/>
          <a:sy n="75" d="100"/>
        </p:scale>
        <p:origin x="1596" y="82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14.8.2023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0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6" y="1250986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 smtClean="0"/>
              <a:t>Създаване на графични изображения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429804"/>
            <a:ext cx="10965303" cy="882654"/>
          </a:xfrm>
        </p:spPr>
        <p:txBody>
          <a:bodyPr>
            <a:noAutofit/>
          </a:bodyPr>
          <a:lstStyle/>
          <a:p>
            <a:r>
              <a:rPr lang="bg-BG" dirty="0"/>
              <a:t>Изчертаване на фигури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910" y="2424613"/>
            <a:ext cx="3935194" cy="29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6102" y="1267297"/>
            <a:ext cx="12115898" cy="5201066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За изчертаване на фигури ще ни е нужно разширението „</a:t>
            </a:r>
            <a:r>
              <a:rPr lang="bg-BG" sz="3200" b="1" dirty="0" smtClean="0"/>
              <a:t>Молив</a:t>
            </a:r>
            <a:r>
              <a:rPr lang="bg-BG" sz="3200" dirty="0" smtClean="0"/>
              <a:t>“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Чертаене на фигури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876965"/>
              </p:ext>
            </p:extLst>
          </p:nvPr>
        </p:nvGraphicFramePr>
        <p:xfrm>
          <a:off x="1170843" y="2105467"/>
          <a:ext cx="10067190" cy="4180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33595">
                  <a:extLst>
                    <a:ext uri="{9D8B030D-6E8A-4147-A177-3AD203B41FA5}">
                      <a16:colId xmlns:a16="http://schemas.microsoft.com/office/drawing/2014/main" val="2557892266"/>
                    </a:ext>
                  </a:extLst>
                </a:gridCol>
                <a:gridCol w="5033595">
                  <a:extLst>
                    <a:ext uri="{9D8B030D-6E8A-4147-A177-3AD203B41FA5}">
                      <a16:colId xmlns:a16="http://schemas.microsoft.com/office/drawing/2014/main" val="3119956751"/>
                    </a:ext>
                  </a:extLst>
                </a:gridCol>
              </a:tblGrid>
              <a:tr h="1037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08243"/>
                  </a:ext>
                </a:extLst>
              </a:tr>
              <a:tr h="896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67832"/>
                  </a:ext>
                </a:extLst>
              </a:tr>
              <a:tr h="10466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781200"/>
                  </a:ext>
                </a:extLst>
              </a:tr>
              <a:tr h="11994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03136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07807" y="2299903"/>
            <a:ext cx="5037555" cy="58744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ru-RU" sz="2400" b="1" dirty="0" smtClean="0"/>
              <a:t>Изтрива</a:t>
            </a:r>
            <a:r>
              <a:rPr lang="ru-RU" sz="2400" dirty="0" smtClean="0"/>
              <a:t> всички следи от молива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807" y="3101966"/>
            <a:ext cx="5037555" cy="143690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dirty="0" smtClean="0"/>
              <a:t>Пътят, който спрайтът изминава, </a:t>
            </a:r>
            <a:r>
              <a:rPr lang="bg-BG" sz="2400" b="1" dirty="0" smtClean="0"/>
              <a:t>ще се изчертава</a:t>
            </a:r>
            <a:r>
              <a:rPr lang="bg-BG" sz="2400" dirty="0" smtClean="0"/>
              <a:t> на сцената</a:t>
            </a:r>
            <a:endParaRPr lang="en-US" sz="2400" b="1" dirty="0"/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200478" y="4026251"/>
            <a:ext cx="5037555" cy="10306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 smtClean="0"/>
              <a:t>Спира изчертаването </a:t>
            </a:r>
            <a:r>
              <a:rPr lang="bg-BG" sz="2400" dirty="0" smtClean="0"/>
              <a:t>на пътя на героя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200478" y="5137663"/>
            <a:ext cx="5037554" cy="10306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dirty="0" smtClean="0"/>
              <a:t>Задава се цвят </a:t>
            </a:r>
            <a:r>
              <a:rPr lang="bg-BG" sz="2400" dirty="0" smtClean="0"/>
              <a:t>на изчертаването на пътя</a:t>
            </a:r>
            <a:endParaRPr lang="en-US" sz="2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41" y="2254124"/>
            <a:ext cx="2024344" cy="7902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97" y="3257049"/>
            <a:ext cx="1720009" cy="7072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499" y="4210845"/>
            <a:ext cx="1810003" cy="8002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787" y="5257641"/>
            <a:ext cx="3591426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8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Чертаене на фигури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470678"/>
              </p:ext>
            </p:extLst>
          </p:nvPr>
        </p:nvGraphicFramePr>
        <p:xfrm>
          <a:off x="190405" y="1902460"/>
          <a:ext cx="11804832" cy="3583940"/>
        </p:xfrm>
        <a:graphic>
          <a:graphicData uri="http://schemas.openxmlformats.org/drawingml/2006/table">
            <a:tbl>
              <a:tblPr firstRow="1" bandRow="1">
                <a:solidFill>
                  <a:schemeClr val="accent6"/>
                </a:solidFill>
                <a:tableStyleId>{7E9639D4-E3E2-4D34-9284-5A2195B3D0D7}</a:tableStyleId>
              </a:tblPr>
              <a:tblGrid>
                <a:gridCol w="4114895">
                  <a:extLst>
                    <a:ext uri="{9D8B030D-6E8A-4147-A177-3AD203B41FA5}">
                      <a16:colId xmlns:a16="http://schemas.microsoft.com/office/drawing/2014/main" val="2137215898"/>
                    </a:ext>
                  </a:extLst>
                </a:gridCol>
                <a:gridCol w="7689937">
                  <a:extLst>
                    <a:ext uri="{9D8B030D-6E8A-4147-A177-3AD203B41FA5}">
                      <a16:colId xmlns:a16="http://schemas.microsoft.com/office/drawing/2014/main" val="8337103"/>
                    </a:ext>
                  </a:extLst>
                </a:gridCol>
              </a:tblGrid>
              <a:tr h="815708">
                <a:tc>
                  <a:txBody>
                    <a:bodyPr/>
                    <a:lstStyle/>
                    <a:p>
                      <a:pPr algn="ctr"/>
                      <a:r>
                        <a:rPr lang="bg-BG" dirty="0" smtClean="0">
                          <a:solidFill>
                            <a:schemeClr val="bg2"/>
                          </a:solidFill>
                        </a:rPr>
                        <a:t>Фигура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 smtClean="0">
                          <a:solidFill>
                            <a:schemeClr val="bg2"/>
                          </a:solidFill>
                        </a:rPr>
                        <a:t>Ъгъл</a:t>
                      </a:r>
                      <a:r>
                        <a:rPr lang="bg-BG" baseline="0" dirty="0" smtClean="0">
                          <a:solidFill>
                            <a:schemeClr val="bg2"/>
                          </a:solidFill>
                        </a:rPr>
                        <a:t>, на който трябва да се завърти героят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485666"/>
                  </a:ext>
                </a:extLst>
              </a:tr>
              <a:tr h="692058">
                <a:tc>
                  <a:txBody>
                    <a:bodyPr/>
                    <a:lstStyle/>
                    <a:p>
                      <a:r>
                        <a:rPr lang="bg-BG" dirty="0" smtClean="0"/>
                        <a:t>Триъгълник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120</a:t>
                      </a:r>
                      <a:r>
                        <a:rPr lang="en-US" sz="2398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 (3</a:t>
                      </a:r>
                      <a:r>
                        <a:rPr lang="en-US" sz="2398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2398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пъти</a:t>
                      </a:r>
                      <a:r>
                        <a:rPr lang="en-US" sz="2398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931480"/>
                  </a:ext>
                </a:extLst>
              </a:tr>
              <a:tr h="692058">
                <a:tc>
                  <a:txBody>
                    <a:bodyPr/>
                    <a:lstStyle/>
                    <a:p>
                      <a:r>
                        <a:rPr lang="bg-BG" dirty="0" smtClean="0"/>
                        <a:t>Квадрат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90</a:t>
                      </a:r>
                      <a:r>
                        <a:rPr lang="en-US" sz="2398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</a:t>
                      </a:r>
                      <a:r>
                        <a:rPr lang="bg-BG" sz="2398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(4 пъти)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043043"/>
                  </a:ext>
                </a:extLst>
              </a:tr>
              <a:tr h="692058">
                <a:tc>
                  <a:txBody>
                    <a:bodyPr/>
                    <a:lstStyle/>
                    <a:p>
                      <a:r>
                        <a:rPr lang="bg-BG" dirty="0" smtClean="0"/>
                        <a:t>Петоъгълник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72</a:t>
                      </a:r>
                      <a:r>
                        <a:rPr lang="en-US" sz="2398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</a:t>
                      </a:r>
                      <a:r>
                        <a:rPr lang="bg-BG" sz="2398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(5 пъти)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847126"/>
                  </a:ext>
                </a:extLst>
              </a:tr>
              <a:tr h="692058">
                <a:tc>
                  <a:txBody>
                    <a:bodyPr/>
                    <a:lstStyle/>
                    <a:p>
                      <a:r>
                        <a:rPr lang="en-US" dirty="0" smtClean="0"/>
                        <a:t>n-</a:t>
                      </a:r>
                      <a:r>
                        <a:rPr lang="bg-BG" dirty="0" smtClean="0"/>
                        <a:t>ъгълник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360/</a:t>
                      </a:r>
                      <a:r>
                        <a:rPr lang="en-US" dirty="0" smtClean="0"/>
                        <a:t>n</a:t>
                      </a:r>
                      <a:r>
                        <a:rPr lang="en-US" sz="2398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 (n</a:t>
                      </a:r>
                      <a:r>
                        <a:rPr lang="en-US" sz="2398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2398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пъти)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826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269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Чертаене на </a:t>
            </a:r>
            <a:r>
              <a:rPr lang="bg-BG" dirty="0" smtClean="0"/>
              <a:t>фигури - квадрат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432" y="1557570"/>
            <a:ext cx="2256257" cy="476703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7513028" y="1457326"/>
            <a:ext cx="3990975" cy="967020"/>
          </a:xfrm>
          <a:prstGeom prst="wedgeRoundRectCallout">
            <a:avLst>
              <a:gd name="adj1" fmla="val -73339"/>
              <a:gd name="adj2" fmla="val 207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координати на спрайта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56277" y="1676400"/>
            <a:ext cx="3990975" cy="1085850"/>
          </a:xfrm>
          <a:prstGeom prst="wedgeRoundRectCallout">
            <a:avLst>
              <a:gd name="adj1" fmla="val 69144"/>
              <a:gd name="adj2" fmla="val 319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Зачистваме излишните елементи на сцената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513028" y="2678291"/>
            <a:ext cx="4160823" cy="640440"/>
          </a:xfrm>
          <a:prstGeom prst="wedgeRoundRectCallout">
            <a:avLst>
              <a:gd name="adj1" fmla="val -81176"/>
              <a:gd name="adj2" fmla="val -154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Активираме чертаенето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Left Brace 10"/>
          <p:cNvSpPr/>
          <p:nvPr/>
        </p:nvSpPr>
        <p:spPr>
          <a:xfrm>
            <a:off x="4267200" y="3214856"/>
            <a:ext cx="828628" cy="2519194"/>
          </a:xfrm>
          <a:prstGeom prst="leftBrace">
            <a:avLst>
              <a:gd name="adj1" fmla="val 8333"/>
              <a:gd name="adj2" fmla="val 4621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78" y="3333686"/>
            <a:ext cx="2980974" cy="205778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5095828" y="3157431"/>
            <a:ext cx="1771697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095827" y="3821746"/>
            <a:ext cx="1771697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095826" y="4486062"/>
            <a:ext cx="1771697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095827" y="5156273"/>
            <a:ext cx="1771697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7513028" y="3705225"/>
            <a:ext cx="4402747" cy="2691971"/>
          </a:xfrm>
          <a:prstGeom prst="wedgeRoundRectCallout">
            <a:avLst>
              <a:gd name="adj1" fmla="val -63885"/>
              <a:gd name="adj2" fmla="val -538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Забелязваме, че два блока се повтарят няколко пъти. В такъв случай е по-добре да използваме блок за повторения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309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Чертаене на фигури - квадрат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612" y="1968442"/>
            <a:ext cx="4681538" cy="364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5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Променливи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Съхраняване на стойности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 bwMode="auto">
          <a:xfrm>
            <a:off x="6888915" y="2399446"/>
            <a:ext cx="352425" cy="434769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09" y="2279856"/>
            <a:ext cx="2862181" cy="83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5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763473" cy="5201066"/>
          </a:xfrm>
        </p:spPr>
        <p:txBody>
          <a:bodyPr/>
          <a:lstStyle/>
          <a:p>
            <a:r>
              <a:rPr lang="ru-RU" b="1" dirty="0" smtClean="0"/>
              <a:t>͏</a:t>
            </a:r>
            <a:r>
              <a:rPr lang="ru-RU" b="1" dirty="0" smtClean="0">
                <a:solidFill>
                  <a:schemeClr val="bg1"/>
                </a:solidFill>
              </a:rPr>
              <a:t>Променлива</a:t>
            </a:r>
            <a:r>
              <a:rPr lang="ru-RU" dirty="0" smtClean="0"/>
              <a:t> - </a:t>
            </a:r>
            <a:r>
              <a:rPr lang="ru-RU" b="1" dirty="0" smtClean="0"/>
              <a:t>стойност</a:t>
            </a:r>
            <a:r>
              <a:rPr lang="ru-RU" dirty="0"/>
              <a:t>, записана в </a:t>
            </a:r>
            <a:r>
              <a:rPr lang="ru-RU" dirty="0" smtClean="0"/>
              <a:t>паметта на </a:t>
            </a:r>
            <a:r>
              <a:rPr lang="en-US" dirty="0" smtClean="0"/>
              <a:t>Scratch</a:t>
            </a:r>
          </a:p>
          <a:p>
            <a:pPr lvl="1"/>
            <a:r>
              <a:rPr lang="bg-BG" dirty="0" smtClean="0"/>
              <a:t>Може да променя </a:t>
            </a:r>
            <a:r>
              <a:rPr lang="bg-BG" b="1" dirty="0" smtClean="0"/>
              <a:t>стойността си</a:t>
            </a:r>
            <a:endParaRPr lang="ru-RU" b="1" dirty="0" smtClean="0"/>
          </a:p>
          <a:p>
            <a:pPr lvl="1"/>
            <a:r>
              <a:rPr lang="ru-RU" dirty="0" smtClean="0"/>
              <a:t>Променливите </a:t>
            </a:r>
            <a:r>
              <a:rPr lang="ru-RU" dirty="0"/>
              <a:t>могат да съдържат </a:t>
            </a:r>
            <a:r>
              <a:rPr lang="ru-RU" b="1" dirty="0"/>
              <a:t>само една стойност в</a:t>
            </a:r>
            <a:r>
              <a:rPr lang="ru-RU" dirty="0"/>
              <a:t> </a:t>
            </a:r>
            <a:r>
              <a:rPr lang="ru-RU" b="1" dirty="0"/>
              <a:t>даден </a:t>
            </a:r>
            <a:r>
              <a:rPr lang="ru-RU" b="1" dirty="0" smtClean="0"/>
              <a:t>момент</a:t>
            </a:r>
            <a:endParaRPr lang="en-US" b="1" dirty="0" smtClean="0"/>
          </a:p>
          <a:p>
            <a:pPr lvl="1"/>
            <a:r>
              <a:rPr lang="bg-BG" dirty="0" smtClean="0"/>
              <a:t>Стойностите на </a:t>
            </a:r>
            <a:r>
              <a:rPr lang="bg-BG" b="1" dirty="0" smtClean="0"/>
              <a:t>променливите</a:t>
            </a:r>
            <a:r>
              <a:rPr lang="bg-BG" dirty="0" smtClean="0"/>
              <a:t> </a:t>
            </a:r>
            <a:r>
              <a:rPr lang="ru-RU" dirty="0" smtClean="0"/>
              <a:t>могат </a:t>
            </a:r>
            <a:r>
              <a:rPr lang="ru-RU" dirty="0"/>
              <a:t>да бъдат </a:t>
            </a:r>
            <a:r>
              <a:rPr lang="ru-RU" b="1" dirty="0" smtClean="0"/>
              <a:t>числа</a:t>
            </a:r>
            <a:r>
              <a:rPr lang="ru-RU" dirty="0" smtClean="0"/>
              <a:t> или </a:t>
            </a:r>
            <a:r>
              <a:rPr lang="ru-RU" b="1" dirty="0" smtClean="0"/>
              <a:t>текст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Променливи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 bwMode="auto">
          <a:xfrm>
            <a:off x="6968046" y="5336076"/>
            <a:ext cx="352425" cy="434769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040" y="5216486"/>
            <a:ext cx="2862181" cy="838331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3578468" y="4404945"/>
            <a:ext cx="3921369" cy="598819"/>
          </a:xfrm>
          <a:prstGeom prst="wedgeRoundRectCallout">
            <a:avLst>
              <a:gd name="adj1" fmla="val 15490"/>
              <a:gd name="adj2" fmla="val 1094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8194431" y="5003764"/>
            <a:ext cx="3015761" cy="886671"/>
          </a:xfrm>
          <a:prstGeom prst="wedgeRoundRectCallout">
            <a:avLst>
              <a:gd name="adj1" fmla="val -73603"/>
              <a:gd name="adj2" fmla="val 158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421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променлива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4" y="1097404"/>
            <a:ext cx="12202804" cy="5788608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3754316" y="1951893"/>
            <a:ext cx="4088422" cy="2039815"/>
          </a:xfrm>
          <a:prstGeom prst="wedgeRoundRectCallout">
            <a:avLst>
              <a:gd name="adj1" fmla="val -92730"/>
              <a:gd name="adj2" fmla="val -407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Отваряме секцията с „Променливи“ и натискаме „Създаване на Променлива“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271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8792"/>
            <a:ext cx="12192000" cy="5782596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536331" y="1626577"/>
            <a:ext cx="3068515" cy="1222131"/>
          </a:xfrm>
          <a:prstGeom prst="wedgeRoundRectCallout">
            <a:avLst>
              <a:gd name="adj1" fmla="val 84038"/>
              <a:gd name="adj2" fmla="val 718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Задаваме име на променливата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673797" y="3484661"/>
            <a:ext cx="2852418" cy="623994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923805" y="1875408"/>
            <a:ext cx="4176444" cy="2353691"/>
          </a:xfrm>
          <a:prstGeom prst="wedgeRoundRectCallout">
            <a:avLst>
              <a:gd name="adj1" fmla="val -58095"/>
              <a:gd name="adj2" fmla="val 2588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дали променливата да бъде видима за всички спайтове или само за избрания спрайт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496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променлива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4384"/>
            <a:ext cx="12191999" cy="577361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6400800" y="1521070"/>
            <a:ext cx="4422530" cy="1521070"/>
          </a:xfrm>
          <a:prstGeom prst="wedgeRoundRectCallout">
            <a:avLst>
              <a:gd name="adj1" fmla="val -61390"/>
              <a:gd name="adj2" fmla="val 1029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се създаде променлива трябва да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ѝ присвоим стойност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21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Използване на променлива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Създаване на мини-игра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 bwMode="auto">
          <a:xfrm>
            <a:off x="6444920" y="2488221"/>
            <a:ext cx="1146936" cy="395655"/>
          </a:xfrm>
          <a:prstGeom prst="ellipse">
            <a:avLst/>
          </a:prstGeom>
          <a:solidFill>
            <a:srgbClr val="FFFF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356" y="1895930"/>
            <a:ext cx="2972001" cy="15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9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7766542" cy="4593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 smtClean="0"/>
              <a:t>Какво е</a:t>
            </a:r>
            <a:r>
              <a:rPr lang="bg-BG" sz="3400" dirty="0" smtClean="0">
                <a:solidFill>
                  <a:schemeClr val="bg1"/>
                </a:solidFill>
              </a:rPr>
              <a:t> </a:t>
            </a:r>
            <a:r>
              <a:rPr lang="bg-BG" sz="3400" b="1" dirty="0" smtClean="0">
                <a:solidFill>
                  <a:schemeClr val="bg1"/>
                </a:solidFill>
              </a:rPr>
              <a:t>р</a:t>
            </a:r>
            <a:r>
              <a:rPr lang="bg-BG" sz="3400" b="1" dirty="0" smtClean="0">
                <a:solidFill>
                  <a:schemeClr val="bg1"/>
                </a:solidFill>
              </a:rPr>
              <a:t>азширение</a:t>
            </a:r>
            <a:r>
              <a:rPr lang="bg-BG" sz="3400" b="1" dirty="0" smtClean="0"/>
              <a:t>?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 smtClean="0"/>
              <a:t>Добавяне</a:t>
            </a:r>
            <a:r>
              <a:rPr lang="bg-BG" sz="3400" b="1" dirty="0" smtClean="0"/>
              <a:t> </a:t>
            </a:r>
            <a:r>
              <a:rPr lang="bg-BG" sz="3400" dirty="0" smtClean="0"/>
              <a:t>на</a:t>
            </a:r>
            <a:r>
              <a:rPr lang="bg-BG" sz="3400" b="1" dirty="0" smtClean="0"/>
              <a:t> </a:t>
            </a:r>
            <a:r>
              <a:rPr lang="bg-BG" sz="3400" dirty="0" smtClean="0"/>
              <a:t>разширение</a:t>
            </a:r>
            <a:endParaRPr lang="bg-BG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 smtClean="0">
                <a:solidFill>
                  <a:schemeClr val="bg1"/>
                </a:solidFill>
              </a:rPr>
              <a:t>͏͏͏</a:t>
            </a:r>
            <a:r>
              <a:rPr lang="bg-BG" sz="3400" b="1" dirty="0" smtClean="0">
                <a:solidFill>
                  <a:schemeClr val="bg1"/>
                </a:solidFill>
              </a:rPr>
              <a:t>Чертаене</a:t>
            </a:r>
            <a:r>
              <a:rPr lang="bg-BG" sz="3400" dirty="0" smtClean="0"/>
              <a:t> на фигури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 smtClean="0"/>
              <a:t>͏</a:t>
            </a:r>
            <a:r>
              <a:rPr lang="bg-BG" sz="3400" b="1" dirty="0" smtClean="0">
                <a:solidFill>
                  <a:schemeClr val="bg1"/>
                </a:solidFill>
              </a:rPr>
              <a:t>Променливи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sz="3400" dirty="0" smtClean="0"/>
              <a:t>Използване на </a:t>
            </a:r>
            <a:r>
              <a:rPr lang="bg-BG" sz="3400" b="1" dirty="0" smtClean="0"/>
              <a:t>променливи</a:t>
            </a:r>
            <a:endParaRPr lang="en-US" sz="3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Крадецът на ябълки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75591"/>
            <a:ext cx="12192001" cy="578094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5143500" y="1103938"/>
            <a:ext cx="4853354" cy="1740506"/>
          </a:xfrm>
          <a:prstGeom prst="wedgeRoundRectCallout">
            <a:avLst>
              <a:gd name="adj1" fmla="val -36050"/>
              <a:gd name="adj2" fmla="val 665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ябълката създаваме променлива, като ѝ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присвояваме първоначална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 0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90402" y="1075591"/>
            <a:ext cx="4062046" cy="1300890"/>
          </a:xfrm>
          <a:prstGeom prst="wedgeRoundRectCallout">
            <a:avLst>
              <a:gd name="adj1" fmla="val 40855"/>
              <a:gd name="adj2" fmla="val 1490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това я поставяме на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случайна позиция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сцената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823726" y="3092465"/>
            <a:ext cx="4720574" cy="704193"/>
          </a:xfrm>
          <a:prstGeom prst="wedgeRoundRectCallout">
            <a:avLst>
              <a:gd name="adj1" fmla="val -86680"/>
              <a:gd name="adj2" fmla="val 8966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безкраен цикъл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190402" y="3086100"/>
            <a:ext cx="3256183" cy="1890346"/>
          </a:xfrm>
          <a:prstGeom prst="wedgeRoundRectCallout">
            <a:avLst>
              <a:gd name="adj1" fmla="val 64763"/>
              <a:gd name="adj2" fmla="val 197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цикъла проверяваме дали котката допира ябълката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6708531" y="4181922"/>
            <a:ext cx="5299967" cy="2307456"/>
          </a:xfrm>
          <a:prstGeom prst="wedgeRoundRectCallout">
            <a:avLst>
              <a:gd name="adj1" fmla="val -55610"/>
              <a:gd name="adj2" fmla="val -204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условието е изпълнено се изпълнява кодът вътре (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издава се звук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увеличаваме броя на изядените ябълки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слагаме нова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позицията на ябълката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794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Крадецът на ябълки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830"/>
            <a:ext cx="12192000" cy="578923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43607" y="1274884"/>
            <a:ext cx="5952393" cy="1556238"/>
          </a:xfrm>
          <a:prstGeom prst="wedgeRoundRectCallout">
            <a:avLst>
              <a:gd name="adj1" fmla="val -7687"/>
              <a:gd name="adj2" fmla="val 901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Създаваме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безкраен цикъл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който котката се 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движи с 4 стъпки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посока на показалеца на мишката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734908" y="1196120"/>
            <a:ext cx="4202724" cy="1854811"/>
          </a:xfrm>
          <a:prstGeom prst="wedgeRoundRectCallout">
            <a:avLst>
              <a:gd name="adj1" fmla="val -30749"/>
              <a:gd name="adj2" fmla="val 626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Този кодов блок анимира ходене на котката (</a:t>
            </a:r>
            <a:r>
              <a:rPr lang="bg-BG" sz="2800" b="1" dirty="0" smtClean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влияе само на визията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656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Крадецът на ябълки - 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Scratch - Imagine, Program, Share - Google Chrome 2023-08-14 15-09-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72156"/>
            <a:ext cx="12195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8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8889" y="1308296"/>
            <a:ext cx="10144593" cy="5384284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472821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2"/>
              </a:buClr>
            </a:pPr>
            <a:endParaRPr lang="bg-BG" sz="2900" dirty="0">
              <a:solidFill>
                <a:schemeClr val="bg2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555258" y="1547936"/>
            <a:ext cx="9476693" cy="305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Разширение</a:t>
            </a:r>
            <a:r>
              <a:rPr lang="bg-BG" sz="2900" b="1" dirty="0" smtClean="0">
                <a:solidFill>
                  <a:schemeClr val="bg2"/>
                </a:solidFill>
              </a:rPr>
              <a:t> –</a:t>
            </a:r>
            <a:r>
              <a:rPr lang="en-US" sz="2900" dirty="0" smtClean="0">
                <a:solidFill>
                  <a:schemeClr val="bg2"/>
                </a:solidFill>
              </a:rPr>
              <a:t> </a:t>
            </a:r>
            <a:r>
              <a:rPr lang="bg-BG" sz="2900" dirty="0" smtClean="0">
                <a:solidFill>
                  <a:schemeClr val="bg2"/>
                </a:solidFill>
              </a:rPr>
              <a:t>разширява </a:t>
            </a:r>
            <a:r>
              <a:rPr lang="bg-BG" sz="2900" b="1" dirty="0" smtClean="0">
                <a:solidFill>
                  <a:schemeClr val="bg2"/>
                </a:solidFill>
              </a:rPr>
              <a:t>функционалността</a:t>
            </a:r>
            <a:endParaRPr lang="bg-BG" sz="2900" b="1" dirty="0">
              <a:solidFill>
                <a:schemeClr val="bg2"/>
              </a:solidFill>
            </a:endParaRP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Молив </a:t>
            </a:r>
            <a:r>
              <a:rPr lang="bg-BG" sz="2900" b="1" dirty="0" smtClean="0">
                <a:solidFill>
                  <a:schemeClr val="bg2"/>
                </a:solidFill>
              </a:rPr>
              <a:t>–</a:t>
            </a:r>
            <a:r>
              <a:rPr lang="bg-BG" sz="2900" dirty="0" smtClean="0">
                <a:solidFill>
                  <a:schemeClr val="bg2"/>
                </a:solidFill>
              </a:rPr>
              <a:t> разширение за </a:t>
            </a:r>
            <a:r>
              <a:rPr lang="bg-BG" sz="2900" b="1" dirty="0" smtClean="0">
                <a:solidFill>
                  <a:schemeClr val="bg2"/>
                </a:solidFill>
              </a:rPr>
              <a:t>чертаене върху сцената</a:t>
            </a: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 smtClean="0">
                <a:solidFill>
                  <a:schemeClr val="bg2"/>
                </a:solidFill>
              </a:rPr>
              <a:t>Чертаене</a:t>
            </a:r>
            <a:r>
              <a:rPr lang="bg-BG" sz="2900" dirty="0" smtClean="0">
                <a:solidFill>
                  <a:schemeClr val="bg2"/>
                </a:solidFill>
              </a:rPr>
              <a:t> на фигури</a:t>
            </a:r>
            <a:endParaRPr lang="bg-BG" sz="29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456915" lvl="0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Променлива </a:t>
            </a:r>
            <a:r>
              <a:rPr lang="bg-BG" sz="2900" b="1" dirty="0" smtClean="0">
                <a:solidFill>
                  <a:schemeClr val="bg2"/>
                </a:solidFill>
              </a:rPr>
              <a:t>– </a:t>
            </a:r>
            <a:r>
              <a:rPr lang="bg-BG" sz="2900" dirty="0" smtClean="0">
                <a:solidFill>
                  <a:schemeClr val="bg2"/>
                </a:solidFill>
              </a:rPr>
              <a:t>стойност </a:t>
            </a:r>
            <a:r>
              <a:rPr lang="bg-BG" sz="2900" b="1" dirty="0" smtClean="0">
                <a:solidFill>
                  <a:schemeClr val="bg2"/>
                </a:solidFill>
              </a:rPr>
              <a:t>записана</a:t>
            </a:r>
            <a:r>
              <a:rPr lang="bg-BG" sz="2900" dirty="0" smtClean="0">
                <a:solidFill>
                  <a:schemeClr val="bg2"/>
                </a:solidFill>
              </a:rPr>
              <a:t> в паметта</a:t>
            </a:r>
            <a:r>
              <a:rPr lang="en-US" sz="2900" dirty="0" smtClean="0">
                <a:solidFill>
                  <a:schemeClr val="bg2"/>
                </a:solidFill>
              </a:rPr>
              <a:t> </a:t>
            </a:r>
            <a:r>
              <a:rPr lang="bg-BG" sz="2900" dirty="0" smtClean="0">
                <a:solidFill>
                  <a:schemeClr val="bg2"/>
                </a:solidFill>
              </a:rPr>
              <a:t>на </a:t>
            </a:r>
            <a:r>
              <a:rPr lang="en-US" sz="2900" b="1" dirty="0" smtClean="0">
                <a:solidFill>
                  <a:schemeClr val="bg2"/>
                </a:solidFill>
              </a:rPr>
              <a:t>Scratch</a:t>
            </a:r>
            <a:endParaRPr lang="en-US" sz="2900" b="1" dirty="0">
              <a:solidFill>
                <a:schemeClr val="bg2"/>
              </a:solidFill>
            </a:endParaRPr>
          </a:p>
          <a:p>
            <a:pPr marL="456915" indent="-45691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bg-BG" sz="2900" b="1" dirty="0" smtClean="0">
                <a:solidFill>
                  <a:schemeClr val="bg2"/>
                </a:solidFill>
              </a:rPr>
              <a:t>Създаване </a:t>
            </a:r>
            <a:r>
              <a:rPr lang="bg-BG" sz="2900" dirty="0" smtClean="0">
                <a:solidFill>
                  <a:schemeClr val="bg2"/>
                </a:solidFill>
              </a:rPr>
              <a:t>на променлива</a:t>
            </a:r>
            <a:endParaRPr lang="bg-BG" sz="29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5" y="4864099"/>
            <a:ext cx="10961783" cy="768084"/>
          </a:xfrm>
        </p:spPr>
        <p:txBody>
          <a:bodyPr/>
          <a:lstStyle/>
          <a:p>
            <a:r>
              <a:rPr lang="bg-BG" sz="5400" dirty="0" smtClean="0"/>
              <a:t>Какво е разширение?</a:t>
            </a:r>
            <a:endParaRPr lang="bg-BG" sz="540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15107" y="5788219"/>
            <a:ext cx="10961783" cy="675365"/>
          </a:xfrm>
        </p:spPr>
        <p:txBody>
          <a:bodyPr/>
          <a:lstStyle/>
          <a:p>
            <a:pPr marL="475939" lvl="1" indent="0" algn="ctr">
              <a:buNone/>
            </a:pPr>
            <a:r>
              <a:rPr lang="bg-BG" sz="4000" dirty="0" smtClean="0"/>
              <a:t>Добавяне на функционалност</a:t>
            </a:r>
            <a:endParaRPr lang="bg-BG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68" y="1443861"/>
            <a:ext cx="2939859" cy="221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4BB08-D975-4CFE-8D0F-C329F601A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275570"/>
            <a:ext cx="9929724" cy="5276048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ru-RU" sz="3200" b="1" dirty="0" smtClean="0">
                <a:solidFill>
                  <a:schemeClr val="bg1"/>
                </a:solidFill>
              </a:rPr>
              <a:t>Разширение</a:t>
            </a:r>
            <a:r>
              <a:rPr lang="ru-RU" sz="3200" dirty="0" smtClean="0"/>
              <a:t> </a:t>
            </a:r>
            <a:r>
              <a:rPr lang="en-US" sz="3200" dirty="0" smtClean="0"/>
              <a:t>-</a:t>
            </a:r>
            <a:r>
              <a:rPr lang="ru-RU" sz="3200" dirty="0" smtClean="0"/>
              <a:t> </a:t>
            </a:r>
            <a:r>
              <a:rPr lang="ru-RU" sz="3200" dirty="0"/>
              <a:t>категория блокове, които могат да се </a:t>
            </a:r>
            <a:r>
              <a:rPr lang="ru-RU" sz="3200" b="1" dirty="0"/>
              <a:t>добавят</a:t>
            </a:r>
            <a:r>
              <a:rPr lang="ru-RU" sz="3200" dirty="0"/>
              <a:t> в </a:t>
            </a:r>
            <a:r>
              <a:rPr lang="bg-BG" sz="3200" b="1" dirty="0" smtClean="0"/>
              <a:t>блоковото поле</a:t>
            </a:r>
            <a:endParaRPr lang="en-US" sz="3200" b="1" dirty="0"/>
          </a:p>
          <a:p>
            <a:pPr lvl="1">
              <a:buClr>
                <a:schemeClr val="tx1"/>
              </a:buClr>
            </a:pPr>
            <a:r>
              <a:rPr lang="bg-BG" sz="3000" dirty="0" smtClean="0"/>
              <a:t>Р</a:t>
            </a:r>
            <a:r>
              <a:rPr lang="ru-RU" sz="3000" dirty="0" smtClean="0"/>
              <a:t>азширяват </a:t>
            </a:r>
            <a:r>
              <a:rPr lang="ru-RU" sz="3000" dirty="0"/>
              <a:t>обхвата </a:t>
            </a:r>
            <a:r>
              <a:rPr lang="ru-RU" sz="3000" dirty="0" smtClean="0"/>
              <a:t>на </a:t>
            </a:r>
            <a:r>
              <a:rPr lang="ru-RU" sz="3000" b="1" dirty="0"/>
              <a:t>Scratch</a:t>
            </a:r>
            <a:r>
              <a:rPr lang="ru-RU" sz="3000" dirty="0" smtClean="0"/>
              <a:t> редактора</a:t>
            </a:r>
          </a:p>
          <a:p>
            <a:pPr lvl="1">
              <a:buClr>
                <a:schemeClr val="tx1"/>
              </a:buClr>
            </a:pPr>
            <a:r>
              <a:rPr lang="bg-BG" sz="3000" dirty="0" smtClean="0"/>
              <a:t>Дава възможност </a:t>
            </a:r>
            <a:r>
              <a:rPr lang="bg-BG" sz="3000" dirty="0"/>
              <a:t>за свързване на </a:t>
            </a:r>
            <a:r>
              <a:rPr lang="en-US" sz="3000" b="1" dirty="0" smtClean="0"/>
              <a:t>Scratch</a:t>
            </a:r>
            <a:r>
              <a:rPr lang="en-US" sz="3000" dirty="0" smtClean="0"/>
              <a:t> </a:t>
            </a:r>
            <a:r>
              <a:rPr lang="bg-BG" sz="3000" b="1" dirty="0"/>
              <a:t>проекти</a:t>
            </a:r>
            <a:r>
              <a:rPr lang="bg-BG" sz="3000" dirty="0"/>
              <a:t> с </a:t>
            </a:r>
            <a:r>
              <a:rPr lang="bg-BG" sz="3000" b="1" dirty="0"/>
              <a:t>външен </a:t>
            </a:r>
            <a:r>
              <a:rPr lang="bg-BG" sz="3000" b="1" dirty="0" smtClean="0"/>
              <a:t>хардуер </a:t>
            </a:r>
            <a:r>
              <a:rPr lang="bg-BG" sz="3000" dirty="0" smtClean="0"/>
              <a:t>или</a:t>
            </a:r>
            <a:r>
              <a:rPr lang="en-US" sz="3000" dirty="0" smtClean="0"/>
              <a:t> </a:t>
            </a:r>
            <a:r>
              <a:rPr lang="bg-BG" sz="3000" b="1" dirty="0"/>
              <a:t>източници на </a:t>
            </a:r>
            <a:r>
              <a:rPr lang="bg-BG" sz="3000" b="1" dirty="0" smtClean="0"/>
              <a:t>информация</a:t>
            </a:r>
          </a:p>
          <a:p>
            <a:pPr lvl="1">
              <a:buClr>
                <a:schemeClr val="tx1"/>
              </a:buClr>
            </a:pPr>
            <a:r>
              <a:rPr lang="bg-BG" sz="3000" dirty="0" smtClean="0"/>
              <a:t>Добавя </a:t>
            </a:r>
            <a:r>
              <a:rPr lang="bg-BG" sz="3000" dirty="0"/>
              <a:t>блокове, позволяващи </a:t>
            </a:r>
            <a:r>
              <a:rPr lang="bg-BG" sz="3000" b="1" dirty="0"/>
              <a:t>по-разширена </a:t>
            </a:r>
            <a:r>
              <a:rPr lang="bg-BG" sz="3000" b="1" dirty="0" smtClean="0"/>
              <a:t>функционалност</a:t>
            </a:r>
            <a:endParaRPr lang="bg-BG" sz="30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 </a:t>
            </a:r>
            <a:r>
              <a:rPr lang="bg-BG" sz="4000" dirty="0" smtClean="0"/>
              <a:t>Разширение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0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3F004-A688-465E-A5F9-7CDFBE01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399906"/>
            <a:ext cx="10961783" cy="768084"/>
          </a:xfrm>
        </p:spPr>
        <p:txBody>
          <a:bodyPr/>
          <a:lstStyle/>
          <a:p>
            <a:r>
              <a:rPr lang="bg-BG" sz="5400" dirty="0" smtClean="0"/>
              <a:t>Добавяне на разширения</a:t>
            </a:r>
            <a:endParaRPr lang="bg-BG"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115" y="1863968"/>
            <a:ext cx="1777768" cy="153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7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57ABB-6E9B-4338-8204-41F5119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 smtClean="0"/>
              <a:t>Добавяне на разширения</a:t>
            </a:r>
            <a:endParaRPr lang="bg-B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9D84-4CEE-41B3-AA53-BEBC7EFF3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_ -</a:t>
            </a: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</a:t>
            </a:r>
            <a:endParaRPr kumimoji="0" lang="bg-BG" altLang="bg-B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9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–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46" y="1535050"/>
            <a:ext cx="9249508" cy="4624754"/>
          </a:xfrm>
          <a:prstGeom prst="rect">
            <a:avLst/>
          </a:prstGeom>
          <a:ln>
            <a:solidFill>
              <a:srgbClr val="D1D5DD"/>
            </a:solidFill>
          </a:ln>
        </p:spPr>
      </p:pic>
      <p:sp>
        <p:nvSpPr>
          <p:cNvPr id="3" name="Rounded Rectangular Callout 2"/>
          <p:cNvSpPr/>
          <p:nvPr/>
        </p:nvSpPr>
        <p:spPr bwMode="auto">
          <a:xfrm>
            <a:off x="3217985" y="4167553"/>
            <a:ext cx="4510454" cy="1116623"/>
          </a:xfrm>
          <a:prstGeom prst="wedgeRoundRectCallout">
            <a:avLst>
              <a:gd name="adj1" fmla="val -82626"/>
              <a:gd name="adj2" fmla="val 1081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Натискаме бутона за </a:t>
            </a:r>
            <a:r>
              <a:rPr lang="bg-BG" sz="29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добавяне на разширения</a:t>
            </a:r>
            <a:endParaRPr lang="en-US" sz="29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/>
              <a:t>Добавяне на разширения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418"/>
            <a:ext cx="12192000" cy="5785582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4113334" y="3477236"/>
            <a:ext cx="3965331" cy="975946"/>
          </a:xfrm>
          <a:prstGeom prst="wedgeRoundRectCallout">
            <a:avLst>
              <a:gd name="adj1" fmla="val -105755"/>
              <a:gd name="adj2" fmla="val -582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желаното от нас разширение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976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Добавяне на разширения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12" y="1367994"/>
            <a:ext cx="10053161" cy="50292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3956538" y="2479430"/>
            <a:ext cx="4273062" cy="1468315"/>
          </a:xfrm>
          <a:prstGeom prst="wedgeRoundRectCallout">
            <a:avLst>
              <a:gd name="adj1" fmla="val -108076"/>
              <a:gd name="adj2" fmla="val 636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Разширението автоматично се добавя в блоковото поле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219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Чертаене на фигури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Основни елементи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50" y="1968500"/>
            <a:ext cx="2304435" cy="14287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009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7294</TotalTime>
  <Words>622</Words>
  <Application>Microsoft Office PowerPoint</Application>
  <PresentationFormat>Widescreen</PresentationFormat>
  <Paragraphs>129</Paragraphs>
  <Slides>25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맑은 고딕</vt:lpstr>
      <vt:lpstr>-apple-system</vt:lpstr>
      <vt:lpstr>Arial</vt:lpstr>
      <vt:lpstr>Calibri</vt:lpstr>
      <vt:lpstr>Consolas</vt:lpstr>
      <vt:lpstr>var(--ff-mono)</vt:lpstr>
      <vt:lpstr>Wingdings</vt:lpstr>
      <vt:lpstr>Wingdings 2</vt:lpstr>
      <vt:lpstr>1_SoftUni3_1</vt:lpstr>
      <vt:lpstr>Изчертаване на фигури</vt:lpstr>
      <vt:lpstr>Съдържание</vt:lpstr>
      <vt:lpstr>PowerPoint Presentation</vt:lpstr>
      <vt:lpstr> Разширение</vt:lpstr>
      <vt:lpstr>PowerPoint Presentation</vt:lpstr>
      <vt:lpstr>Добавяне на разширения</vt:lpstr>
      <vt:lpstr>Добавяне на разширения</vt:lpstr>
      <vt:lpstr>Добавяне на разширения</vt:lpstr>
      <vt:lpstr>PowerPoint Presentation</vt:lpstr>
      <vt:lpstr>Чертаене на фигури</vt:lpstr>
      <vt:lpstr>Чертаене на фигури</vt:lpstr>
      <vt:lpstr>Чертаене на фигури - квадрат</vt:lpstr>
      <vt:lpstr>Чертаене на фигури - квадрат</vt:lpstr>
      <vt:lpstr>PowerPoint Presentation</vt:lpstr>
      <vt:lpstr>Променливи</vt:lpstr>
      <vt:lpstr>Създаване на променлива</vt:lpstr>
      <vt:lpstr>Създаване на променлива</vt:lpstr>
      <vt:lpstr>Създаване на променлива</vt:lpstr>
      <vt:lpstr>PowerPoint Presentation</vt:lpstr>
      <vt:lpstr>Крадецът на ябълки</vt:lpstr>
      <vt:lpstr>Крадецът на ябълки</vt:lpstr>
      <vt:lpstr>Крадецът на ябълки - видео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PC</cp:lastModifiedBy>
  <cp:revision>1024</cp:revision>
  <dcterms:created xsi:type="dcterms:W3CDTF">2018-05-23T13:08:44Z</dcterms:created>
  <dcterms:modified xsi:type="dcterms:W3CDTF">2023-08-14T12:43:21Z</dcterms:modified>
  <cp:category>computer programming, programming</cp:category>
</cp:coreProperties>
</file>